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2540" userDrawn="1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4" pos="5556" userDrawn="1">
          <p15:clr>
            <a:srgbClr val="A4A3A4"/>
          </p15:clr>
        </p15:guide>
        <p15:guide id="5" orient="horz" pos="4020" userDrawn="1">
          <p15:clr>
            <a:srgbClr val="A4A3A4"/>
          </p15:clr>
        </p15:guide>
        <p15:guide id="6" orient="horz" pos="2500" userDrawn="1">
          <p15:clr>
            <a:srgbClr val="A4A3A4"/>
          </p15:clr>
        </p15:guide>
        <p15:guide id="7" pos="1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834" y="77"/>
      </p:cViewPr>
      <p:guideLst>
        <p:guide orient="horz" pos="2228"/>
        <p:guide pos="2540"/>
        <p:guide orient="horz" pos="1026"/>
        <p:guide pos="5556"/>
        <p:guide orient="horz" pos="4020"/>
        <p:guide orient="horz" pos="2500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tyana.ten\Desktop\&#1058;&#1072;&#1090;&#1100;&#1103;&#1085;&#1072;%20&#1058;&#1077;&#1085;\&#1053;&#1060;%20&#1056;&#1050;\&#1040;&#1083;&#1080;&#1103;_&#1086;&#1090;&#1095;&#1077;&#1090;&#1099;%20&#1053;&#1060;&#1056;&#1050;\2023\01%2012\1%20&#1090;&#1088;&#1072;&#1085;&#1096;\&#1048;&#1085;&#1092;&#1086;%20&#1087;&#1086;%20&#1086;&#1089;&#1074;-&#1102;%201%20&#1090;&#1088;%20&#1085;&#1072;%2001.12.23%20&#1057;&#1042;&#1054;&#1044;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84936307045389"/>
          <c:y val="9.8001958756980465E-2"/>
          <c:w val="0.6456066290143051"/>
          <c:h val="0.712049083503610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FBC-4026-A4A5-3478AEF5B0CC}"/>
              </c:ext>
            </c:extLst>
          </c:dPt>
          <c:dPt>
            <c:idx val="1"/>
            <c:bubble3D val="0"/>
            <c:explosion val="15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BC-4026-A4A5-3478AEF5B0CC}"/>
              </c:ext>
            </c:extLst>
          </c:dPt>
          <c:dLbls>
            <c:dLbl>
              <c:idx val="0"/>
              <c:layout>
                <c:manualLayout>
                  <c:x val="-0.193717277486911"/>
                  <c:y val="-0.1867905303102638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algn="ctr">
                      <a:defRPr lang="en-US" sz="1000" b="0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sz="1000" b="0" i="0" u="none" strike="noStrike" kern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rPr>
                      <a:t>285,878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>
                    <a:defRPr lang="en-US" sz="1000" b="0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94240837696337"/>
                      <c:h val="8.007158502005894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9FBC-4026-A4A5-3478AEF5B0C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66,146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FBC-4026-A4A5-3478AEF5B0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Новые кредиты</c:v>
                </c:pt>
                <c:pt idx="1">
                  <c:v>Рефинансирование</c:v>
                </c:pt>
              </c:strCache>
            </c:strRef>
          </c:cat>
          <c:val>
            <c:numRef>
              <c:f>Лист1!$B$2:$B$3</c:f>
              <c:numCache>
                <c:formatCode>0.00</c:formatCode>
                <c:ptCount val="2"/>
                <c:pt idx="0">
                  <c:v>257.404</c:v>
                </c:pt>
                <c:pt idx="1">
                  <c:v>64.570999999999998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BC-4026-A4A5-3478AEF5B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7823720987756"/>
          <c:y val="0.8123353493798634"/>
          <c:w val="0.66067568124665044"/>
          <c:h val="0.153018113500600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27560887376686"/>
          <c:y val="6.8041458045159653E-2"/>
          <c:w val="0.77072439112623303"/>
          <c:h val="0.775906894737867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155,040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8074971401754"/>
                      <c:h val="0.1701655009838492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6969-4992-8BC9-5A7A8B1AFE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0.00</c:formatCode>
                <c:ptCount val="2"/>
                <c:pt idx="0">
                  <c:v>25</c:v>
                </c:pt>
                <c:pt idx="1">
                  <c:v>135.14699999999999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13-4CBE-87CF-459E11EFA9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896649104"/>
        <c:axId val="-896644208"/>
      </c:barChart>
      <c:catAx>
        <c:axId val="-89664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896644208"/>
        <c:crosses val="autoZero"/>
        <c:auto val="1"/>
        <c:lblAlgn val="ctr"/>
        <c:lblOffset val="100"/>
        <c:noMultiLvlLbl val="0"/>
      </c:catAx>
      <c:valAx>
        <c:axId val="-896644208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89664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352,024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B1-4376-A00B-C411118B699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диаграммы!$B$2:$B$3</c:f>
              <c:strCache>
                <c:ptCount val="2"/>
                <c:pt idx="0">
                  <c:v>Выделено</c:v>
                </c:pt>
                <c:pt idx="1">
                  <c:v>Фактически выдано</c:v>
                </c:pt>
              </c:strCache>
            </c:strRef>
          </c:cat>
          <c:val>
            <c:numRef>
              <c:f>диаграммы!$C$2:$C$3</c:f>
              <c:numCache>
                <c:formatCode>0.00</c:formatCode>
                <c:ptCount val="2"/>
                <c:pt idx="0">
                  <c:v>100</c:v>
                </c:pt>
                <c:pt idx="1">
                  <c:v>315.48837616503994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B1-4376-A00B-C411118B6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896658352"/>
        <c:axId val="-896656720"/>
      </c:barChart>
      <c:catAx>
        <c:axId val="-89665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ru-RU"/>
          </a:p>
        </c:txPr>
        <c:crossAx val="-896656720"/>
        <c:crosses val="autoZero"/>
        <c:auto val="1"/>
        <c:lblAlgn val="ctr"/>
        <c:lblOffset val="100"/>
        <c:noMultiLvlLbl val="0"/>
      </c:catAx>
      <c:valAx>
        <c:axId val="-896656720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ru-RU"/>
          </a:p>
        </c:txPr>
        <c:crossAx val="-896658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entury Gothic"/>
          <a:ea typeface="Century Gothic"/>
          <a:cs typeface="Century Gothic"/>
        </a:defRPr>
      </a:pPr>
      <a:endParaRPr lang="ru-RU"/>
    </a:p>
  </c:txPr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Кызылординская</c:v>
                </c:pt>
                <c:pt idx="1">
                  <c:v>Атырауская</c:v>
                </c:pt>
                <c:pt idx="2">
                  <c:v>ЗКО</c:v>
                </c:pt>
                <c:pt idx="3">
                  <c:v>Мангистауская</c:v>
                </c:pt>
                <c:pt idx="4">
                  <c:v>Жамбылская</c:v>
                </c:pt>
                <c:pt idx="5">
                  <c:v>ВКО</c:v>
                </c:pt>
                <c:pt idx="6">
                  <c:v>Актюбинская</c:v>
                </c:pt>
                <c:pt idx="7">
                  <c:v>Акмолинская</c:v>
                </c:pt>
                <c:pt idx="8">
                  <c:v>Карагандинская</c:v>
                </c:pt>
                <c:pt idx="9">
                  <c:v>Павлодарская</c:v>
                </c:pt>
                <c:pt idx="10">
                  <c:v>Костанайская</c:v>
                </c:pt>
                <c:pt idx="11">
                  <c:v>СКО</c:v>
                </c:pt>
                <c:pt idx="12">
                  <c:v>ЮКО</c:v>
                </c:pt>
                <c:pt idx="13">
                  <c:v>г. Алматы</c:v>
                </c:pt>
                <c:pt idx="14">
                  <c:v>Алматинская</c:v>
                </c:pt>
                <c:pt idx="15">
                  <c:v>г. Астана</c:v>
                </c:pt>
              </c:strCache>
            </c:strRef>
          </c:cat>
          <c:val>
            <c:numRef>
              <c:f>Лист1!$B$2:$B$17</c:f>
              <c:numCache>
                <c:formatCode>_-* #\ ##0\ _₸_-;\-* #\ ##0\ _₸_-;_-* "-"??\ _₸_-;_-@_-</c:formatCode>
                <c:ptCount val="16"/>
                <c:pt idx="0">
                  <c:v>18</c:v>
                </c:pt>
                <c:pt idx="1">
                  <c:v>41</c:v>
                </c:pt>
                <c:pt idx="2">
                  <c:v>75</c:v>
                </c:pt>
                <c:pt idx="3">
                  <c:v>44</c:v>
                </c:pt>
                <c:pt idx="4">
                  <c:v>43</c:v>
                </c:pt>
                <c:pt idx="5">
                  <c:v>160</c:v>
                </c:pt>
                <c:pt idx="6">
                  <c:v>68</c:v>
                </c:pt>
                <c:pt idx="7">
                  <c:v>68</c:v>
                </c:pt>
                <c:pt idx="8">
                  <c:v>113</c:v>
                </c:pt>
                <c:pt idx="9">
                  <c:v>125</c:v>
                </c:pt>
                <c:pt idx="10">
                  <c:v>76</c:v>
                </c:pt>
                <c:pt idx="11">
                  <c:v>91</c:v>
                </c:pt>
                <c:pt idx="12">
                  <c:v>113</c:v>
                </c:pt>
                <c:pt idx="13">
                  <c:v>179</c:v>
                </c:pt>
                <c:pt idx="14">
                  <c:v>95</c:v>
                </c:pt>
                <c:pt idx="15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D-4049-BFDF-41D52B978E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Кызылординская</c:v>
                </c:pt>
                <c:pt idx="1">
                  <c:v>Атырауская</c:v>
                </c:pt>
                <c:pt idx="2">
                  <c:v>ЗКО</c:v>
                </c:pt>
                <c:pt idx="3">
                  <c:v>Мангистауская</c:v>
                </c:pt>
                <c:pt idx="4">
                  <c:v>Жамбылская</c:v>
                </c:pt>
                <c:pt idx="5">
                  <c:v>ВКО</c:v>
                </c:pt>
                <c:pt idx="6">
                  <c:v>Актюбинская</c:v>
                </c:pt>
                <c:pt idx="7">
                  <c:v>Акмолинская</c:v>
                </c:pt>
                <c:pt idx="8">
                  <c:v>Карагандинская</c:v>
                </c:pt>
                <c:pt idx="9">
                  <c:v>Павлодарская</c:v>
                </c:pt>
                <c:pt idx="10">
                  <c:v>Костанайская</c:v>
                </c:pt>
                <c:pt idx="11">
                  <c:v>СКО</c:v>
                </c:pt>
                <c:pt idx="12">
                  <c:v>ЮКО</c:v>
                </c:pt>
                <c:pt idx="13">
                  <c:v>г. Алматы</c:v>
                </c:pt>
                <c:pt idx="14">
                  <c:v>Алматинская</c:v>
                </c:pt>
                <c:pt idx="15">
                  <c:v>г. Астана</c:v>
                </c:pt>
              </c:strCache>
            </c:strRef>
          </c:cat>
          <c:val>
            <c:numRef>
              <c:f>Лист1!$C$2:$C$17</c:f>
              <c:numCache>
                <c:formatCode>_-* #\ ##0\ _₸_-;\-* #\ ##0\ _₸_-;_-* "-"??\ _₸_-;_-@_-</c:formatCode>
                <c:ptCount val="16"/>
                <c:pt idx="0">
                  <c:v>2265.1733052999998</c:v>
                </c:pt>
                <c:pt idx="1">
                  <c:v>9529.1826744499995</c:v>
                </c:pt>
                <c:pt idx="2">
                  <c:v>10094.707940029999</c:v>
                </c:pt>
                <c:pt idx="3">
                  <c:v>11622.529958409998</c:v>
                </c:pt>
                <c:pt idx="4">
                  <c:v>15722.474721540002</c:v>
                </c:pt>
                <c:pt idx="5">
                  <c:v>17511.69189138</c:v>
                </c:pt>
                <c:pt idx="6">
                  <c:v>17635.249141060005</c:v>
                </c:pt>
                <c:pt idx="7">
                  <c:v>17869.404948539992</c:v>
                </c:pt>
                <c:pt idx="8">
                  <c:v>19985.422007809997</c:v>
                </c:pt>
                <c:pt idx="9">
                  <c:v>21010.077301600002</c:v>
                </c:pt>
                <c:pt idx="10">
                  <c:v>24579.259020499998</c:v>
                </c:pt>
                <c:pt idx="11">
                  <c:v>24774.831543140004</c:v>
                </c:pt>
                <c:pt idx="12">
                  <c:v>32215.235724620004</c:v>
                </c:pt>
                <c:pt idx="13">
                  <c:v>41649.279573769985</c:v>
                </c:pt>
                <c:pt idx="14">
                  <c:v>41939.307805769997</c:v>
                </c:pt>
                <c:pt idx="15">
                  <c:v>43620.345257079971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D-4049-BFDF-41D52B978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5277872"/>
        <c:axId val="825724656"/>
      </c:barChart>
      <c:catAx>
        <c:axId val="825277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5724656"/>
        <c:crosses val="autoZero"/>
        <c:auto val="1"/>
        <c:lblAlgn val="ctr"/>
        <c:lblOffset val="100"/>
        <c:noMultiLvlLbl val="0"/>
      </c:catAx>
      <c:valAx>
        <c:axId val="8257246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_₸_-;\-* #\ ##0\ _₸_-;_-* &quot;-&quot;??\ _₸_-;_-@_-" sourceLinked="1"/>
        <c:majorTickMark val="none"/>
        <c:minorTickMark val="none"/>
        <c:tickLblPos val="nextTo"/>
        <c:crossAx val="82527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E3DD8-35BB-41F3-AE62-3A325D427DD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E51FC-2203-448F-A25E-07FE8951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32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B7C11-A2ED-4F20-BF28-27B50CB3764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1CCD5-2566-400C-A41C-CB2DE8E42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6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E2C1-D3E5-42B4-B9A7-9E8995AE7BA6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FE6DB-632D-4023-B931-C469472042B2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2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4ABD-DA5D-4C12-A1AB-77947C417049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0ED0-CEBB-4C37-AD0E-D60C95456276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9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34F33-D39D-439B-A74F-16603F842517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2764-5CB3-467A-9C7E-9BD6038A9CA3}" type="datetime1">
              <a:rPr lang="en-US" smtClean="0"/>
              <a:t>8/20/2024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8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C280-9666-4D46-8497-81CF0202FB20}" type="datetime1">
              <a:rPr lang="en-US" smtClean="0"/>
              <a:t>8/20/2024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2F88-A722-4DCF-A386-F54C5359B54C}" type="datetime1">
              <a:rPr lang="en-US" smtClean="0"/>
              <a:t>8/20/2024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7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E7D6-14C2-4B8F-B7AA-18081AFB926C}" type="datetime1">
              <a:rPr lang="en-US" smtClean="0"/>
              <a:t>8/20/2024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B2CA-FED5-4FF2-B9D3-03A38A3BD851}" type="datetime1">
              <a:rPr lang="en-US" smtClean="0"/>
              <a:t>8/20/2024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6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73E8-16F4-4D38-82AF-387A90C8D9BD}" type="datetime1">
              <a:rPr lang="en-US" smtClean="0"/>
              <a:t>8/20/2024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2F27-E6FC-4085-82EC-949FBCB7EC38}" type="datetime1">
              <a:rPr lang="en-US" smtClean="0"/>
              <a:t>8/20/2024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ECFE0-ECB8-4DEC-9A32-14670E20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0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4923" y="2420888"/>
            <a:ext cx="7772400" cy="23710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Реализация </a:t>
            </a:r>
            <a:b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Плана действий по обеспечению финансирования субъектов малого и среднего предпринимательства в обрабатывающей промышленности за счет средств Национального Фонда Республики Казахстан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(І транш - 100 млрд. тенге через </a:t>
            </a:r>
            <a:r>
              <a:rPr kumimoji="0" lang="kk-KZ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АО «Фонд развития предпринимательства «Даму»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32656"/>
            <a:ext cx="1350841" cy="1515770"/>
          </a:xfrm>
          <a:prstGeom prst="rect">
            <a:avLst/>
          </a:prstGeom>
        </p:spPr>
      </p:pic>
      <p:sp>
        <p:nvSpPr>
          <p:cNvPr id="6" name="Line 7"/>
          <p:cNvSpPr>
            <a:spLocks noChangeShapeType="1"/>
          </p:cNvSpPr>
          <p:nvPr/>
        </p:nvSpPr>
        <p:spPr bwMode="gray">
          <a:xfrm flipH="1">
            <a:off x="823131" y="5229200"/>
            <a:ext cx="7416824" cy="7432"/>
          </a:xfrm>
          <a:prstGeom prst="line">
            <a:avLst/>
          </a:prstGeom>
          <a:noFill/>
          <a:ln w="57150" cmpd="thickThin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 flipH="1" flipV="1">
            <a:off x="839763" y="2420888"/>
            <a:ext cx="7416824" cy="1"/>
          </a:xfrm>
          <a:prstGeom prst="line">
            <a:avLst/>
          </a:prstGeom>
          <a:noFill/>
          <a:ln w="38100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851920" y="6381328"/>
            <a:ext cx="1944216" cy="2819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 01 августа 2</a:t>
            </a:r>
            <a:r>
              <a:rPr lang="en-GB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0</a:t>
            </a:r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24 г.</a:t>
            </a:r>
          </a:p>
        </p:txBody>
      </p:sp>
      <p:pic>
        <p:nvPicPr>
          <p:cNvPr id="9" name="Picture 2" descr="DAM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050" y="5373216"/>
            <a:ext cx="2013684" cy="62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40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204802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latin typeface="Century Gothic" panose="020B0502020202020204" pitchFamily="34" charset="0"/>
              </a:rPr>
              <a:t>Текущие результаты освоения (1 транш) – 100 млрд. тенге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512" y="569928"/>
            <a:ext cx="8321578" cy="1552"/>
          </a:xfrm>
          <a:prstGeom prst="line">
            <a:avLst/>
          </a:prstGeom>
          <a:ln w="19050">
            <a:solidFill>
              <a:srgbClr val="007A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90" y="221189"/>
            <a:ext cx="10795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43470" y="84646"/>
            <a:ext cx="541889" cy="608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2587" y="982287"/>
            <a:ext cx="2663825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Общий результат освоения средств, млрд. тенге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387" y="3933824"/>
            <a:ext cx="3647789" cy="2447925"/>
          </a:xfrm>
          <a:prstGeom prst="roundRect">
            <a:avLst>
              <a:gd name="adj" fmla="val 7597"/>
            </a:avLst>
          </a:prstGeom>
          <a:ln>
            <a:solidFill>
              <a:srgbClr val="4F81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3188" indent="-103188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Century Gothic" panose="020B0502020202020204" pitchFamily="34" charset="0"/>
                <a:cs typeface="Arial" panose="020B0604020202020204" pitchFamily="34" charset="0"/>
              </a:rPr>
              <a:t>Профинансировано </a:t>
            </a:r>
            <a:r>
              <a:rPr lang="ru-RU" sz="1200" b="1" dirty="0">
                <a:latin typeface="Century Gothic" panose="020B0502020202020204" pitchFamily="34" charset="0"/>
                <a:cs typeface="Arial" panose="020B0604020202020204" pitchFamily="34" charset="0"/>
              </a:rPr>
              <a:t>1 472 проектов МСП на общую сумму 352,024 млрд. </a:t>
            </a:r>
            <a:r>
              <a:rPr lang="kk-KZ" sz="1200" b="1" dirty="0">
                <a:latin typeface="Century Gothic" panose="020B0502020202020204" pitchFamily="34" charset="0"/>
                <a:cs typeface="Arial" panose="020B0604020202020204" pitchFamily="34" charset="0"/>
              </a:rPr>
              <a:t>т</a:t>
            </a:r>
            <a:r>
              <a:rPr lang="ru-RU" sz="12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енге</a:t>
            </a:r>
            <a:r>
              <a:rPr lang="en-US" sz="1200" b="1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latin typeface="Century Gothic" panose="020B0502020202020204" pitchFamily="34" charset="0"/>
                <a:cs typeface="Arial" panose="020B0604020202020204" pitchFamily="34" charset="0"/>
              </a:rPr>
              <a:t>в т. ч. </a:t>
            </a:r>
            <a:r>
              <a:rPr lang="kk-KZ" sz="1200" dirty="0">
                <a:latin typeface="Century Gothic" panose="020B0502020202020204" pitchFamily="34" charset="0"/>
                <a:cs typeface="Arial" panose="020B0604020202020204" pitchFamily="34" charset="0"/>
              </a:rPr>
              <a:t>за счет возвратных средств </a:t>
            </a:r>
            <a:r>
              <a:rPr lang="kk-KZ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профинансированы проекты на </a:t>
            </a:r>
            <a:r>
              <a:rPr lang="kk-KZ" sz="12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сумму 252,024 </a:t>
            </a:r>
            <a:r>
              <a:rPr lang="kk-KZ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млрд.</a:t>
            </a:r>
            <a:r>
              <a:rPr lang="ru-RU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тенге</a:t>
            </a: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)</a:t>
            </a:r>
            <a:r>
              <a:rPr lang="ru-RU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;</a:t>
            </a:r>
          </a:p>
          <a:p>
            <a:pPr marL="103188" indent="-103188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Century Gothic" panose="020B0502020202020204" pitchFamily="34" charset="0"/>
                <a:cs typeface="Arial" panose="020B0604020202020204" pitchFamily="34" charset="0"/>
              </a:rPr>
              <a:t>Финансированием охвачены все </a:t>
            </a:r>
            <a:r>
              <a:rPr lang="ru-RU" sz="1200" b="1" dirty="0">
                <a:latin typeface="Century Gothic" panose="020B0502020202020204" pitchFamily="34" charset="0"/>
                <a:cs typeface="Arial" panose="020B0604020202020204" pitchFamily="34" charset="0"/>
              </a:rPr>
              <a:t>14 областей Казахстана и гг. Астана и Алматы;</a:t>
            </a:r>
          </a:p>
          <a:p>
            <a:pPr marL="103188" indent="-103188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200" dirty="0">
                <a:latin typeface="Century Gothic" panose="020B0502020202020204" pitchFamily="34" charset="0"/>
                <a:cs typeface="Arial" panose="020B0604020202020204" pitchFamily="34" charset="0"/>
              </a:rPr>
              <a:t>Основная доля средств (44%) направлена на </a:t>
            </a:r>
            <a:r>
              <a:rPr lang="ru-RU" sz="1200" b="1" dirty="0">
                <a:latin typeface="Century Gothic" panose="020B0502020202020204" pitchFamily="34" charset="0"/>
                <a:cs typeface="Arial" panose="020B0604020202020204" pitchFamily="34" charset="0"/>
              </a:rPr>
              <a:t>пищевую промышленность.</a:t>
            </a:r>
          </a:p>
          <a:p>
            <a:pPr marL="103188" indent="-103188" algn="just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38278" y="3618104"/>
            <a:ext cx="424847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Распределение средств по отраслям промышленности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32577"/>
              </p:ext>
            </p:extLst>
          </p:nvPr>
        </p:nvGraphicFramePr>
        <p:xfrm>
          <a:off x="4096971" y="3933824"/>
          <a:ext cx="4867517" cy="2546689"/>
        </p:xfrm>
        <a:graphic>
          <a:graphicData uri="http://schemas.openxmlformats.org/drawingml/2006/table">
            <a:tbl>
              <a:tblPr/>
              <a:tblGrid>
                <a:gridCol w="319490">
                  <a:extLst>
                    <a:ext uri="{9D8B030D-6E8A-4147-A177-3AD203B41FA5}">
                      <a16:colId xmlns:a16="http://schemas.microsoft.com/office/drawing/2014/main" val="903517625"/>
                    </a:ext>
                  </a:extLst>
                </a:gridCol>
                <a:gridCol w="1851599">
                  <a:extLst>
                    <a:ext uri="{9D8B030D-6E8A-4147-A177-3AD203B41FA5}">
                      <a16:colId xmlns:a16="http://schemas.microsoft.com/office/drawing/2014/main" val="4248969773"/>
                    </a:ext>
                  </a:extLst>
                </a:gridCol>
                <a:gridCol w="821688">
                  <a:extLst>
                    <a:ext uri="{9D8B030D-6E8A-4147-A177-3AD203B41FA5}">
                      <a16:colId xmlns:a16="http://schemas.microsoft.com/office/drawing/2014/main" val="1619159933"/>
                    </a:ext>
                  </a:extLst>
                </a:gridCol>
                <a:gridCol w="993384">
                  <a:extLst>
                    <a:ext uri="{9D8B030D-6E8A-4147-A177-3AD203B41FA5}">
                      <a16:colId xmlns:a16="http://schemas.microsoft.com/office/drawing/2014/main" val="2281916052"/>
                    </a:ext>
                  </a:extLst>
                </a:gridCol>
                <a:gridCol w="881356">
                  <a:extLst>
                    <a:ext uri="{9D8B030D-6E8A-4147-A177-3AD203B41FA5}">
                      <a16:colId xmlns:a16="http://schemas.microsoft.com/office/drawing/2014/main" val="3952995063"/>
                    </a:ext>
                  </a:extLst>
                </a:gridCol>
              </a:tblGrid>
              <a:tr h="3159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№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Отрасль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Фактически выдано, ВСЕГО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Доля, 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083179"/>
                  </a:ext>
                </a:extLst>
              </a:tr>
              <a:tr h="275975">
                <a:tc>
                  <a:txBody>
                    <a:bodyPr/>
                    <a:lstStyle/>
                    <a:p>
                      <a:pPr algn="ctr" fontAlgn="ctr"/>
                      <a:endParaRPr lang="en-US" sz="800" b="1" i="1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1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Кол-во заемщиков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Сумма , млн. тенге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694377"/>
                  </a:ext>
                </a:extLst>
              </a:tr>
              <a:tr h="22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Пищевая промышленность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551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155 040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26948"/>
                  </a:ext>
                </a:extLst>
              </a:tr>
              <a:tr h="240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Производство неметаллической минеральной продукции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265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63 111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0584"/>
                  </a:ext>
                </a:extLst>
              </a:tr>
              <a:tr h="22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Металлургия и машиностроение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182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51 236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833771"/>
                  </a:ext>
                </a:extLst>
              </a:tr>
              <a:tr h="240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Прочие виды обрабатывающей промышленности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211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42 052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896698"/>
                  </a:ext>
                </a:extLst>
              </a:tr>
              <a:tr h="360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Деревообрабатывающая промышленность и производство мебели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136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18 858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036044"/>
                  </a:ext>
                </a:extLst>
              </a:tr>
              <a:tr h="22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Химическая промышленность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50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13 184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282251"/>
                  </a:ext>
                </a:extLst>
              </a:tr>
              <a:tr h="192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Текстильная промышленность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77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8 542   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811711"/>
                  </a:ext>
                </a:extLst>
              </a:tr>
              <a:tr h="125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1 472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352 024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3120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63752" y="980728"/>
            <a:ext cx="2700736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Финансирование новых проектов в пищевой промышленности, млрд. тенге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03185" y="980728"/>
            <a:ext cx="25837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Распределение средств по целям использования, млрд. тенге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61120" y="773004"/>
            <a:ext cx="1247457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ru-RU" sz="1100" i="1" dirty="0">
                <a:latin typeface="Century Gothic" panose="020B0502020202020204" pitchFamily="34" charset="0"/>
                <a:cs typeface="Arial" panose="020B0604020202020204" pitchFamily="34" charset="0"/>
              </a:rPr>
              <a:t>На 01.08.2024 г.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751901742"/>
              </p:ext>
            </p:extLst>
          </p:nvPr>
        </p:nvGraphicFramePr>
        <p:xfrm>
          <a:off x="3622464" y="1449373"/>
          <a:ext cx="2425700" cy="2138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44732785"/>
              </p:ext>
            </p:extLst>
          </p:nvPr>
        </p:nvGraphicFramePr>
        <p:xfrm>
          <a:off x="6263751" y="1557809"/>
          <a:ext cx="2556975" cy="205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561484"/>
              </p:ext>
            </p:extLst>
          </p:nvPr>
        </p:nvGraphicFramePr>
        <p:xfrm>
          <a:off x="419100" y="1557809"/>
          <a:ext cx="3001675" cy="1949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2992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062624" y="619351"/>
            <a:ext cx="1643399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Clr>
                <a:srgbClr val="F79646">
                  <a:lumMod val="50000"/>
                </a:srgbClr>
              </a:buClr>
            </a:pPr>
            <a:r>
              <a:rPr lang="ru-RU" sz="1050" i="1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млн. тенге / проектов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569928"/>
            <a:ext cx="8321578" cy="1552"/>
          </a:xfrm>
          <a:prstGeom prst="line">
            <a:avLst/>
          </a:prstGeom>
          <a:noFill/>
          <a:ln w="19050" cap="flat" cmpd="sng" algn="ctr">
            <a:solidFill>
              <a:srgbClr val="007A40"/>
            </a:solidFill>
            <a:prstDash val="solid"/>
          </a:ln>
          <a:effectLst/>
        </p:spPr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3470" y="84646"/>
            <a:ext cx="541889" cy="60805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90" y="221189"/>
            <a:ext cx="10795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86816" y="260648"/>
            <a:ext cx="8229600" cy="41805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Региональный разрез освоения средств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CFE0-ECB8-4DEC-9A32-14670E2098DA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2EB68764-10BD-8CEA-9733-7E5A800716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3652083"/>
              </p:ext>
            </p:extLst>
          </p:nvPr>
        </p:nvGraphicFramePr>
        <p:xfrm>
          <a:off x="628650" y="936466"/>
          <a:ext cx="8007795" cy="564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252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4"/>
          <p:cNvSpPr>
            <a:spLocks noGrp="1"/>
          </p:cNvSpPr>
          <p:nvPr>
            <p:ph type="ctrTitle"/>
          </p:nvPr>
        </p:nvSpPr>
        <p:spPr>
          <a:xfrm>
            <a:off x="632016" y="3429000"/>
            <a:ext cx="8352928" cy="93610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007A40"/>
                </a:solidFill>
                <a:latin typeface="Calibri" pitchFamily="34" charset="0"/>
                <a:cs typeface="Times New Roman" pitchFamily="18" charset="0"/>
              </a:rPr>
              <a:t>БЛАГОДАРИМ ЗА ВНИМАНИЕ!</a:t>
            </a:r>
            <a:endParaRPr lang="ru-RU" sz="2000" dirty="0">
              <a:solidFill>
                <a:srgbClr val="007A40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5619" y="908720"/>
            <a:ext cx="1350841" cy="1515770"/>
          </a:xfrm>
          <a:prstGeom prst="rect">
            <a:avLst/>
          </a:prstGeom>
        </p:spPr>
      </p:pic>
      <p:sp>
        <p:nvSpPr>
          <p:cNvPr id="12" name="Line 7"/>
          <p:cNvSpPr>
            <a:spLocks noChangeShapeType="1"/>
          </p:cNvSpPr>
          <p:nvPr/>
        </p:nvSpPr>
        <p:spPr bwMode="gray">
          <a:xfrm flipH="1">
            <a:off x="1100068" y="4481580"/>
            <a:ext cx="7416824" cy="7432"/>
          </a:xfrm>
          <a:prstGeom prst="line">
            <a:avLst/>
          </a:prstGeom>
          <a:noFill/>
          <a:ln w="57150" cmpd="thickThin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gray">
          <a:xfrm flipH="1" flipV="1">
            <a:off x="1100068" y="3284984"/>
            <a:ext cx="7416824" cy="1"/>
          </a:xfrm>
          <a:prstGeom prst="line">
            <a:avLst/>
          </a:prstGeom>
          <a:noFill/>
          <a:ln w="38100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7004724" y="4587175"/>
            <a:ext cx="1512168" cy="2819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sz="1400" b="0" dirty="0">
              <a:solidFill>
                <a:srgbClr val="B4975A"/>
              </a:solidFill>
              <a:latin typeface="+mn-lt"/>
              <a:cs typeface="Segoe UI" panose="020B0502040204020203" pitchFamily="34" charset="0"/>
            </a:endParaRPr>
          </a:p>
        </p:txBody>
      </p:sp>
      <p:pic>
        <p:nvPicPr>
          <p:cNvPr id="7170" name="Picture 2" descr="DAM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229200"/>
            <a:ext cx="2013684" cy="62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337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267</Words>
  <Application>Microsoft Office PowerPoint</Application>
  <PresentationFormat>Экран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Текущие результаты освоения (1 транш) – 100 млрд. тенге </vt:lpstr>
      <vt:lpstr>Презентация PowerPoint</vt:lpstr>
      <vt:lpstr>БЛАГОДАРИМ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Алия Жумановна Алибаева</dc:creator>
  <cp:lastModifiedBy>Айгерим Жандосовна Ахатова</cp:lastModifiedBy>
  <cp:revision>233</cp:revision>
  <cp:lastPrinted>2020-12-11T09:04:13Z</cp:lastPrinted>
  <dcterms:created xsi:type="dcterms:W3CDTF">2020-12-11T08:06:55Z</dcterms:created>
  <dcterms:modified xsi:type="dcterms:W3CDTF">2024-08-20T07:06:19Z</dcterms:modified>
</cp:coreProperties>
</file>